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B2792-C7C8-4458-B5AA-D45139280768}" type="datetimeFigureOut">
              <a:rPr lang="es-MX" smtClean="0"/>
              <a:t>25/03/2020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485734-B265-4E3D-A33C-78F82E2086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0364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703263"/>
            <a:ext cx="6257925" cy="35210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1221E5-7225-48EB-A4EE-420E7BFCF70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465562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465562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3298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25/03/2020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014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25/03/2020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8012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25/03/2020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488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25/03/2020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801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25/03/2020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799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25/03/2020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4967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25/03/2020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061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25/03/2020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40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25/03/2020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217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25/03/2020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243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25/03/2020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857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6F8EA-316C-41DE-B9A4-EDCC3A85ED9A}" type="datetimeFigureOut">
              <a:rPr lang="es-MX" smtClean="0"/>
              <a:pPr/>
              <a:t>25/03/2020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2015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F9403F3-BE28-4228-A7DD-DADBA39620FC}"/>
              </a:ext>
            </a:extLst>
          </p:cNvPr>
          <p:cNvSpPr/>
          <p:nvPr/>
        </p:nvSpPr>
        <p:spPr>
          <a:xfrm>
            <a:off x="3034806" y="270624"/>
            <a:ext cx="702260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 – 034 – RECREACIÓN, DEPORTE Y ESPARCIMIENTO 2020</a:t>
            </a:r>
          </a:p>
        </p:txBody>
      </p:sp>
      <p:sp>
        <p:nvSpPr>
          <p:cNvPr id="20" name="Diagrama de flujo: proceso 19">
            <a:extLst>
              <a:ext uri="{FF2B5EF4-FFF2-40B4-BE49-F238E27FC236}">
                <a16:creationId xmlns:a16="http://schemas.microsoft.com/office/drawing/2014/main" id="{EB50B279-E696-49B4-8746-59B5586BCE96}"/>
              </a:ext>
            </a:extLst>
          </p:cNvPr>
          <p:cNvSpPr/>
          <p:nvPr/>
        </p:nvSpPr>
        <p:spPr>
          <a:xfrm>
            <a:off x="1660276" y="1171602"/>
            <a:ext cx="9918235" cy="626119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Propósito del Programa: Los habitantes del municipio realizan regularmente suficientes actividades físicas y deportivas </a:t>
            </a:r>
          </a:p>
        </p:txBody>
      </p:sp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521844" y="1107668"/>
            <a:ext cx="114733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id="{2737F426-B990-40EF-BC1F-1AEBFF148564}"/>
              </a:ext>
            </a:extLst>
          </p:cNvPr>
          <p:cNvSpPr/>
          <p:nvPr/>
        </p:nvSpPr>
        <p:spPr>
          <a:xfrm rot="16200000">
            <a:off x="428817" y="2699045"/>
            <a:ext cx="1333388" cy="447339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cxnSp>
        <p:nvCxnSpPr>
          <p:cNvPr id="12" name="Conector recto de flecha 11"/>
          <p:cNvCxnSpPr>
            <a:cxnSpLocks/>
            <a:stCxn id="37" idx="0"/>
            <a:endCxn id="20" idx="2"/>
          </p:cNvCxnSpPr>
          <p:nvPr/>
        </p:nvCxnSpPr>
        <p:spPr>
          <a:xfrm flipV="1">
            <a:off x="4181859" y="1797721"/>
            <a:ext cx="2437535" cy="776482"/>
          </a:xfrm>
          <a:prstGeom prst="straightConnector1">
            <a:avLst/>
          </a:prstGeom>
          <a:ln w="19050">
            <a:solidFill>
              <a:schemeClr val="accent6">
                <a:lumMod val="50000"/>
              </a:schemeClr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/>
          <p:cNvCxnSpPr>
            <a:cxnSpLocks/>
            <a:stCxn id="42" idx="0"/>
            <a:endCxn id="20" idx="2"/>
          </p:cNvCxnSpPr>
          <p:nvPr/>
        </p:nvCxnSpPr>
        <p:spPr>
          <a:xfrm flipH="1" flipV="1">
            <a:off x="6619394" y="1797721"/>
            <a:ext cx="2502533" cy="776482"/>
          </a:xfrm>
          <a:prstGeom prst="straightConnector1">
            <a:avLst/>
          </a:prstGeom>
          <a:ln w="19050">
            <a:solidFill>
              <a:schemeClr val="accent6">
                <a:lumMod val="50000"/>
              </a:schemeClr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92267" y="4892014"/>
            <a:ext cx="2350515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  <a:endParaRPr lang="es-MX" sz="14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Diagrama de flujo: proceso 30">
            <a:extLst>
              <a:ext uri="{FF2B5EF4-FFF2-40B4-BE49-F238E27FC236}">
                <a16:creationId xmlns:a16="http://schemas.microsoft.com/office/drawing/2014/main" id="{D3468751-84F7-42FB-9630-9FDC103AD17D}"/>
              </a:ext>
            </a:extLst>
          </p:cNvPr>
          <p:cNvSpPr/>
          <p:nvPr/>
        </p:nvSpPr>
        <p:spPr>
          <a:xfrm>
            <a:off x="2213482" y="2574203"/>
            <a:ext cx="3936754" cy="697021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1. Difundir, fomentar y apoyar las actividades físicas y deportivas</a:t>
            </a:r>
          </a:p>
        </p:txBody>
      </p:sp>
      <p:sp>
        <p:nvSpPr>
          <p:cNvPr id="42" name="Diagrama de flujo: proceso 30">
            <a:extLst>
              <a:ext uri="{FF2B5EF4-FFF2-40B4-BE49-F238E27FC236}">
                <a16:creationId xmlns:a16="http://schemas.microsoft.com/office/drawing/2014/main" id="{9A898215-F9B6-4C7B-9B1C-8D6AD2A991D8}"/>
              </a:ext>
            </a:extLst>
          </p:cNvPr>
          <p:cNvSpPr/>
          <p:nvPr/>
        </p:nvSpPr>
        <p:spPr>
          <a:xfrm>
            <a:off x="7153550" y="2574203"/>
            <a:ext cx="3936754" cy="699339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2. Contar y mantener espacios con la infraestructura y equipamiento adecuado para la realización de las actividades deportivas</a:t>
            </a:r>
          </a:p>
        </p:txBody>
      </p:sp>
      <p:sp>
        <p:nvSpPr>
          <p:cNvPr id="43" name="Diagrama de flujo: proceso 30">
            <a:extLst>
              <a:ext uri="{FF2B5EF4-FFF2-40B4-BE49-F238E27FC236}">
                <a16:creationId xmlns:a16="http://schemas.microsoft.com/office/drawing/2014/main" id="{852AE4FF-8679-4D41-AD52-C3B4C8ACF11D}"/>
              </a:ext>
            </a:extLst>
          </p:cNvPr>
          <p:cNvSpPr/>
          <p:nvPr/>
        </p:nvSpPr>
        <p:spPr>
          <a:xfrm>
            <a:off x="6917423" y="3777721"/>
            <a:ext cx="20639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6. Creación de nuevos espacios deportivos</a:t>
            </a:r>
          </a:p>
        </p:txBody>
      </p:sp>
      <p:sp>
        <p:nvSpPr>
          <p:cNvPr id="51" name="Diagrama de flujo: proceso 30">
            <a:extLst>
              <a:ext uri="{FF2B5EF4-FFF2-40B4-BE49-F238E27FC236}">
                <a16:creationId xmlns:a16="http://schemas.microsoft.com/office/drawing/2014/main" id="{989AFEE0-6D22-445A-A85C-A4671F035BA3}"/>
              </a:ext>
            </a:extLst>
          </p:cNvPr>
          <p:cNvSpPr/>
          <p:nvPr/>
        </p:nvSpPr>
        <p:spPr>
          <a:xfrm>
            <a:off x="6917423" y="4784793"/>
            <a:ext cx="20639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7. Rehabilitación de las áreas deportivas</a:t>
            </a:r>
          </a:p>
        </p:txBody>
      </p:sp>
      <p:sp>
        <p:nvSpPr>
          <p:cNvPr id="56" name="Diagrama de flujo: proceso 30">
            <a:extLst>
              <a:ext uri="{FF2B5EF4-FFF2-40B4-BE49-F238E27FC236}">
                <a16:creationId xmlns:a16="http://schemas.microsoft.com/office/drawing/2014/main" id="{85692471-BD78-488F-9E01-CEB2A674D9B5}"/>
              </a:ext>
            </a:extLst>
          </p:cNvPr>
          <p:cNvSpPr/>
          <p:nvPr/>
        </p:nvSpPr>
        <p:spPr>
          <a:xfrm>
            <a:off x="9249711" y="3777721"/>
            <a:ext cx="20639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8. Adaptación de espacios deportivos</a:t>
            </a:r>
          </a:p>
        </p:txBody>
      </p:sp>
      <p:cxnSp>
        <p:nvCxnSpPr>
          <p:cNvPr id="57" name="Conector: angular 56">
            <a:extLst>
              <a:ext uri="{FF2B5EF4-FFF2-40B4-BE49-F238E27FC236}">
                <a16:creationId xmlns:a16="http://schemas.microsoft.com/office/drawing/2014/main" id="{6829133B-A13A-4A02-990A-4FBA5BD0F287}"/>
              </a:ext>
            </a:extLst>
          </p:cNvPr>
          <p:cNvCxnSpPr>
            <a:cxnSpLocks/>
            <a:stCxn id="56" idx="1"/>
          </p:cNvCxnSpPr>
          <p:nvPr/>
        </p:nvCxnSpPr>
        <p:spPr>
          <a:xfrm rot="10800000">
            <a:off x="9128449" y="3271225"/>
            <a:ext cx="121262" cy="863647"/>
          </a:xfrm>
          <a:prstGeom prst="bentConnector2">
            <a:avLst/>
          </a:prstGeom>
          <a:ln w="190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Diagrama de flujo: proceso 61">
            <a:extLst>
              <a:ext uri="{FF2B5EF4-FFF2-40B4-BE49-F238E27FC236}">
                <a16:creationId xmlns:a16="http://schemas.microsoft.com/office/drawing/2014/main" id="{59534228-C3F1-4875-83B6-88E8375A65F7}"/>
              </a:ext>
            </a:extLst>
          </p:cNvPr>
          <p:cNvSpPr/>
          <p:nvPr/>
        </p:nvSpPr>
        <p:spPr>
          <a:xfrm>
            <a:off x="9249711" y="4783886"/>
            <a:ext cx="20639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9. Mantenimiento de espacios deportivos</a:t>
            </a:r>
          </a:p>
        </p:txBody>
      </p:sp>
      <p:cxnSp>
        <p:nvCxnSpPr>
          <p:cNvPr id="63" name="Conector: angular 62">
            <a:extLst>
              <a:ext uri="{FF2B5EF4-FFF2-40B4-BE49-F238E27FC236}">
                <a16:creationId xmlns:a16="http://schemas.microsoft.com/office/drawing/2014/main" id="{9A90EAC7-122C-40C0-BF68-426DCCCBC5BC}"/>
              </a:ext>
            </a:extLst>
          </p:cNvPr>
          <p:cNvCxnSpPr>
            <a:cxnSpLocks/>
            <a:stCxn id="43" idx="3"/>
          </p:cNvCxnSpPr>
          <p:nvPr/>
        </p:nvCxnSpPr>
        <p:spPr>
          <a:xfrm flipV="1">
            <a:off x="8981342" y="3271224"/>
            <a:ext cx="147107" cy="863647"/>
          </a:xfrm>
          <a:prstGeom prst="bentConnector2">
            <a:avLst/>
          </a:prstGeom>
          <a:ln w="190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: angular 63">
            <a:extLst>
              <a:ext uri="{FF2B5EF4-FFF2-40B4-BE49-F238E27FC236}">
                <a16:creationId xmlns:a16="http://schemas.microsoft.com/office/drawing/2014/main" id="{11CA1891-5DA8-493F-BE74-2770C4E03D84}"/>
              </a:ext>
            </a:extLst>
          </p:cNvPr>
          <p:cNvCxnSpPr>
            <a:cxnSpLocks/>
            <a:stCxn id="51" idx="3"/>
          </p:cNvCxnSpPr>
          <p:nvPr/>
        </p:nvCxnSpPr>
        <p:spPr>
          <a:xfrm flipV="1">
            <a:off x="8981342" y="3271224"/>
            <a:ext cx="147107" cy="1870719"/>
          </a:xfrm>
          <a:prstGeom prst="bentConnector2">
            <a:avLst/>
          </a:prstGeom>
          <a:ln w="190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: angular 64">
            <a:extLst>
              <a:ext uri="{FF2B5EF4-FFF2-40B4-BE49-F238E27FC236}">
                <a16:creationId xmlns:a16="http://schemas.microsoft.com/office/drawing/2014/main" id="{9DF57B3B-0600-48DC-8B60-67BA5D975C00}"/>
              </a:ext>
            </a:extLst>
          </p:cNvPr>
          <p:cNvCxnSpPr>
            <a:cxnSpLocks/>
            <a:stCxn id="62" idx="1"/>
          </p:cNvCxnSpPr>
          <p:nvPr/>
        </p:nvCxnSpPr>
        <p:spPr>
          <a:xfrm rot="10800000">
            <a:off x="9128449" y="3271224"/>
            <a:ext cx="121262" cy="1869812"/>
          </a:xfrm>
          <a:prstGeom prst="bentConnector2">
            <a:avLst/>
          </a:prstGeom>
          <a:ln w="190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Diagrama de flujo: proceso 30">
            <a:extLst>
              <a:ext uri="{FF2B5EF4-FFF2-40B4-BE49-F238E27FC236}">
                <a16:creationId xmlns:a16="http://schemas.microsoft.com/office/drawing/2014/main" id="{F944F062-A61B-4ADB-9AA6-550BF9FB17D2}"/>
              </a:ext>
            </a:extLst>
          </p:cNvPr>
          <p:cNvSpPr/>
          <p:nvPr/>
        </p:nvSpPr>
        <p:spPr>
          <a:xfrm>
            <a:off x="1977631" y="3777721"/>
            <a:ext cx="20639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 Capacitación y actualización de entrenadores</a:t>
            </a:r>
          </a:p>
        </p:txBody>
      </p:sp>
      <p:sp>
        <p:nvSpPr>
          <p:cNvPr id="68" name="Diagrama de flujo: proceso 30">
            <a:extLst>
              <a:ext uri="{FF2B5EF4-FFF2-40B4-BE49-F238E27FC236}">
                <a16:creationId xmlns:a16="http://schemas.microsoft.com/office/drawing/2014/main" id="{9E187548-E82D-4295-99CD-8BBF7C3DF0BA}"/>
              </a:ext>
            </a:extLst>
          </p:cNvPr>
          <p:cNvSpPr/>
          <p:nvPr/>
        </p:nvSpPr>
        <p:spPr>
          <a:xfrm>
            <a:off x="1977631" y="5781870"/>
            <a:ext cx="20639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 Apoyos a eventos diversos relacionados al deporte</a:t>
            </a:r>
          </a:p>
        </p:txBody>
      </p:sp>
      <p:sp>
        <p:nvSpPr>
          <p:cNvPr id="70" name="Diagrama de flujo: proceso 30">
            <a:extLst>
              <a:ext uri="{FF2B5EF4-FFF2-40B4-BE49-F238E27FC236}">
                <a16:creationId xmlns:a16="http://schemas.microsoft.com/office/drawing/2014/main" id="{28F14C3D-44B1-4783-BA7E-914E247C4D77}"/>
              </a:ext>
            </a:extLst>
          </p:cNvPr>
          <p:cNvSpPr/>
          <p:nvPr/>
        </p:nvSpPr>
        <p:spPr>
          <a:xfrm>
            <a:off x="1977632" y="4784793"/>
            <a:ext cx="20639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 Organización de eventos deportivos</a:t>
            </a:r>
          </a:p>
        </p:txBody>
      </p:sp>
      <p:sp>
        <p:nvSpPr>
          <p:cNvPr id="71" name="Diagrama de flujo: proceso 30">
            <a:extLst>
              <a:ext uri="{FF2B5EF4-FFF2-40B4-BE49-F238E27FC236}">
                <a16:creationId xmlns:a16="http://schemas.microsoft.com/office/drawing/2014/main" id="{E9C7A52A-ECF2-405B-8EE0-B39E94A2CFA6}"/>
              </a:ext>
            </a:extLst>
          </p:cNvPr>
          <p:cNvSpPr/>
          <p:nvPr/>
        </p:nvSpPr>
        <p:spPr>
          <a:xfrm>
            <a:off x="4309920" y="3777721"/>
            <a:ext cx="20639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 Entrega de apoyos económicos a deportistas</a:t>
            </a:r>
          </a:p>
        </p:txBody>
      </p:sp>
      <p:cxnSp>
        <p:nvCxnSpPr>
          <p:cNvPr id="72" name="Conector: angular 71">
            <a:extLst>
              <a:ext uri="{FF2B5EF4-FFF2-40B4-BE49-F238E27FC236}">
                <a16:creationId xmlns:a16="http://schemas.microsoft.com/office/drawing/2014/main" id="{81454C0A-C2D9-43B2-99A1-346650864FB4}"/>
              </a:ext>
            </a:extLst>
          </p:cNvPr>
          <p:cNvCxnSpPr>
            <a:cxnSpLocks/>
            <a:stCxn id="71" idx="1"/>
          </p:cNvCxnSpPr>
          <p:nvPr/>
        </p:nvCxnSpPr>
        <p:spPr>
          <a:xfrm rot="10800000">
            <a:off x="4188658" y="3271225"/>
            <a:ext cx="121262" cy="863647"/>
          </a:xfrm>
          <a:prstGeom prst="bentConnector2">
            <a:avLst/>
          </a:prstGeom>
          <a:ln w="190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Diagrama de flujo: proceso 72">
            <a:extLst>
              <a:ext uri="{FF2B5EF4-FFF2-40B4-BE49-F238E27FC236}">
                <a16:creationId xmlns:a16="http://schemas.microsoft.com/office/drawing/2014/main" id="{93A343FA-F425-4252-8C1B-CACF51466340}"/>
              </a:ext>
            </a:extLst>
          </p:cNvPr>
          <p:cNvSpPr/>
          <p:nvPr/>
        </p:nvSpPr>
        <p:spPr>
          <a:xfrm>
            <a:off x="4309920" y="4783886"/>
            <a:ext cx="20639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5. Apoyo con material deportivo</a:t>
            </a:r>
          </a:p>
        </p:txBody>
      </p:sp>
      <p:cxnSp>
        <p:nvCxnSpPr>
          <p:cNvPr id="75" name="Conector: angular 74">
            <a:extLst>
              <a:ext uri="{FF2B5EF4-FFF2-40B4-BE49-F238E27FC236}">
                <a16:creationId xmlns:a16="http://schemas.microsoft.com/office/drawing/2014/main" id="{AF59F4F6-91C4-4B9C-9C8B-6C397A5CB392}"/>
              </a:ext>
            </a:extLst>
          </p:cNvPr>
          <p:cNvCxnSpPr>
            <a:cxnSpLocks/>
            <a:stCxn id="67" idx="3"/>
          </p:cNvCxnSpPr>
          <p:nvPr/>
        </p:nvCxnSpPr>
        <p:spPr>
          <a:xfrm flipV="1">
            <a:off x="4041550" y="3271224"/>
            <a:ext cx="147107" cy="863647"/>
          </a:xfrm>
          <a:prstGeom prst="bentConnector2">
            <a:avLst/>
          </a:prstGeom>
          <a:ln w="190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: angular 75">
            <a:extLst>
              <a:ext uri="{FF2B5EF4-FFF2-40B4-BE49-F238E27FC236}">
                <a16:creationId xmlns:a16="http://schemas.microsoft.com/office/drawing/2014/main" id="{50487081-18F0-490C-9DE2-0A9962EC3BA8}"/>
              </a:ext>
            </a:extLst>
          </p:cNvPr>
          <p:cNvCxnSpPr>
            <a:cxnSpLocks/>
            <a:stCxn id="70" idx="3"/>
          </p:cNvCxnSpPr>
          <p:nvPr/>
        </p:nvCxnSpPr>
        <p:spPr>
          <a:xfrm flipV="1">
            <a:off x="4041551" y="3271224"/>
            <a:ext cx="147107" cy="1870719"/>
          </a:xfrm>
          <a:prstGeom prst="bentConnector2">
            <a:avLst/>
          </a:prstGeom>
          <a:ln w="190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: angular 79">
            <a:extLst>
              <a:ext uri="{FF2B5EF4-FFF2-40B4-BE49-F238E27FC236}">
                <a16:creationId xmlns:a16="http://schemas.microsoft.com/office/drawing/2014/main" id="{0F999F46-3FCD-43A1-8B88-6323A738C67D}"/>
              </a:ext>
            </a:extLst>
          </p:cNvPr>
          <p:cNvCxnSpPr>
            <a:cxnSpLocks/>
            <a:stCxn id="73" idx="1"/>
          </p:cNvCxnSpPr>
          <p:nvPr/>
        </p:nvCxnSpPr>
        <p:spPr>
          <a:xfrm rot="10800000">
            <a:off x="4188658" y="3271224"/>
            <a:ext cx="121262" cy="1869812"/>
          </a:xfrm>
          <a:prstGeom prst="bentConnector2">
            <a:avLst/>
          </a:prstGeom>
          <a:ln w="190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: angular 80">
            <a:extLst>
              <a:ext uri="{FF2B5EF4-FFF2-40B4-BE49-F238E27FC236}">
                <a16:creationId xmlns:a16="http://schemas.microsoft.com/office/drawing/2014/main" id="{EFB6EF45-382F-454D-8A9D-0F6195A6BD4C}"/>
              </a:ext>
            </a:extLst>
          </p:cNvPr>
          <p:cNvCxnSpPr>
            <a:cxnSpLocks/>
            <a:stCxn id="68" idx="3"/>
            <a:endCxn id="37" idx="2"/>
          </p:cNvCxnSpPr>
          <p:nvPr/>
        </p:nvCxnSpPr>
        <p:spPr>
          <a:xfrm flipV="1">
            <a:off x="4041550" y="3271224"/>
            <a:ext cx="140309" cy="2867796"/>
          </a:xfrm>
          <a:prstGeom prst="bentConnector2">
            <a:avLst/>
          </a:prstGeom>
          <a:ln w="190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7031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0" grpId="0" animBg="1"/>
      <p:bldP spid="47" grpId="0" animBg="1"/>
      <p:bldP spid="49" grpId="0" animBg="1"/>
      <p:bldP spid="38" grpId="0" animBg="1"/>
      <p:bldP spid="37" grpId="0" animBg="1"/>
      <p:bldP spid="42" grpId="0" animBg="1"/>
      <p:bldP spid="43" grpId="0" animBg="1"/>
      <p:bldP spid="51" grpId="0" animBg="1"/>
      <p:bldP spid="56" grpId="0" animBg="1"/>
      <p:bldP spid="62" grpId="0" animBg="1"/>
      <p:bldP spid="67" grpId="0" animBg="1"/>
      <p:bldP spid="68" grpId="0" animBg="1"/>
      <p:bldP spid="70" grpId="0" animBg="1"/>
      <p:bldP spid="71" grpId="0" animBg="1"/>
      <p:bldP spid="73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237</TotalTime>
  <Words>133</Words>
  <Application>Microsoft Office PowerPoint</Application>
  <PresentationFormat>Panorámica</PresentationFormat>
  <Paragraphs>18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Euphemia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Martín Campa</dc:creator>
  <cp:lastModifiedBy>Federico Villanueva Castro</cp:lastModifiedBy>
  <cp:revision>31</cp:revision>
  <dcterms:created xsi:type="dcterms:W3CDTF">2020-01-30T03:52:29Z</dcterms:created>
  <dcterms:modified xsi:type="dcterms:W3CDTF">2020-03-25T21:26:06Z</dcterms:modified>
</cp:coreProperties>
</file>